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75" r:id="rId3"/>
    <p:sldId id="257" r:id="rId4"/>
    <p:sldId id="266" r:id="rId5"/>
    <p:sldId id="269" r:id="rId6"/>
    <p:sldId id="289" r:id="rId7"/>
    <p:sldId id="290" r:id="rId8"/>
    <p:sldId id="282" r:id="rId9"/>
    <p:sldId id="288" r:id="rId10"/>
    <p:sldId id="283" r:id="rId11"/>
    <p:sldId id="284" r:id="rId12"/>
    <p:sldId id="285" r:id="rId13"/>
    <p:sldId id="286" r:id="rId14"/>
    <p:sldId id="274" r:id="rId15"/>
    <p:sldId id="273" r:id="rId16"/>
    <p:sldId id="265" r:id="rId17"/>
  </p:sldIdLst>
  <p:sldSz cx="12192000" cy="6858000"/>
  <p:notesSz cx="6858000" cy="9144000"/>
  <p:embeddedFontLst>
    <p:embeddedFont>
      <p:font typeface="Corbel" panose="020B0503020204020204" pitchFamily="34" charset="0"/>
      <p:regular r:id="rId19"/>
      <p:bold r:id="rId20"/>
      <p:italic r:id="rId21"/>
      <p:boldItalic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6" roundtripDataSignature="AMtx7mgUs7OCuu4njwz6q0A3s4QfhZ5RL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87" d="100"/>
          <a:sy n="87" d="100"/>
        </p:scale>
        <p:origin x="66" y="6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customschemas.google.com/relationships/presentationmetadata" Target="meta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3" name="Google Shape;9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9" name="Google Shape;9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643220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9" name="Google Shape;9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962424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9" name="Google Shape;9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730296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801308ffce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g801308ffce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15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15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8627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15"/>
          <p:cNvSpPr txBox="1"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900"/>
              <a:buFont typeface="Corbel"/>
              <a:buNone/>
              <a:defRPr sz="59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5"/>
          <p:cNvSpPr txBox="1"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200"/>
              <a:buNone/>
              <a:defRPr sz="2200" cap="none">
                <a:solidFill>
                  <a:srgbClr val="D7F0F6"/>
                </a:solidFill>
              </a:defRPr>
            </a:lvl1pPr>
            <a:lvl2pPr lvl="1" algn="ctr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2200"/>
              <a:buNone/>
              <a:defRPr sz="2200"/>
            </a:lvl2pPr>
            <a:lvl3pPr lvl="2" algn="ctr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2200"/>
              <a:buNone/>
              <a:defRPr sz="2200"/>
            </a:lvl3pPr>
            <a:lvl4pPr lvl="3" algn="ctr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8" name="Google Shape;18;p15"/>
          <p:cNvSpPr txBox="1">
            <a:spLocks noGrp="1"/>
          </p:cNvSpPr>
          <p:nvPr>
            <p:ph type="dt" idx="10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5"/>
          <p:cNvSpPr txBox="1">
            <a:spLocks noGrp="1"/>
          </p:cNvSpPr>
          <p:nvPr>
            <p:ph type="ftr" idx="11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5"/>
          <p:cNvSpPr txBox="1">
            <a:spLocks noGrp="1"/>
          </p:cNvSpPr>
          <p:nvPr>
            <p:ph type="sldNum" idx="12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5"/>
          <p:cNvSpPr txBox="1">
            <a:spLocks noGrp="1"/>
          </p:cNvSpPr>
          <p:nvPr>
            <p:ph type="title"/>
          </p:nvPr>
        </p:nvSpPr>
        <p:spPr>
          <a:xfrm rot="5400000">
            <a:off x="-685800" y="2057400"/>
            <a:ext cx="4953000" cy="28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25"/>
          <p:cNvSpPr txBox="1">
            <a:spLocks noGrp="1"/>
          </p:cNvSpPr>
          <p:nvPr>
            <p:ph type="body" idx="1"/>
          </p:nvPr>
        </p:nvSpPr>
        <p:spPr>
          <a:xfrm rot="5400000">
            <a:off x="4965192" y="-228600"/>
            <a:ext cx="5120640" cy="73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2pPr>
            <a:lvl3pPr marL="1371600" lvl="2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3pPr>
            <a:lvl4pPr marL="1828800" lvl="3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5pPr>
            <a:lvl6pPr marL="2743200" lvl="5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6pPr>
            <a:lvl7pPr marL="3200400" lvl="6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8pPr>
            <a:lvl9pPr marL="4114800" lvl="8" indent="-34290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SzPts val="1800"/>
              <a:buChar char="●"/>
              <a:defRPr/>
            </a:lvl9pPr>
          </a:lstStyle>
          <a:p>
            <a:endParaRPr/>
          </a:p>
        </p:txBody>
      </p:sp>
      <p:sp>
        <p:nvSpPr>
          <p:cNvPr id="81" name="Google Shape;81;p25"/>
          <p:cNvSpPr txBox="1">
            <a:spLocks noGrp="1"/>
          </p:cNvSpPr>
          <p:nvPr>
            <p:ph type="dt" idx="10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5"/>
          <p:cNvSpPr txBox="1">
            <a:spLocks noGrp="1"/>
          </p:cNvSpPr>
          <p:nvPr>
            <p:ph type="ftr" idx="11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5"/>
          <p:cNvSpPr txBox="1">
            <a:spLocks noGrp="1"/>
          </p:cNvSpPr>
          <p:nvPr>
            <p:ph type="sldNum" idx="12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6"/>
          <p:cNvSpPr txBox="1"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5900"/>
              <a:buFont typeface="Corbel"/>
              <a:buNone/>
              <a:defRPr sz="5900" b="0">
                <a:solidFill>
                  <a:srgbClr val="59595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6"/>
          <p:cNvSpPr txBox="1"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200"/>
              <a:buNone/>
              <a:defRPr sz="2200" cap="none">
                <a:solidFill>
                  <a:srgbClr val="595959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16"/>
          <p:cNvSpPr txBox="1">
            <a:spLocks noGrp="1"/>
          </p:cNvSpPr>
          <p:nvPr>
            <p:ph type="dt" idx="10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6"/>
          <p:cNvSpPr txBox="1">
            <a:spLocks noGrp="1"/>
          </p:cNvSpPr>
          <p:nvPr>
            <p:ph type="ftr" idx="11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6"/>
          <p:cNvSpPr txBox="1">
            <a:spLocks noGrp="1"/>
          </p:cNvSpPr>
          <p:nvPr>
            <p:ph type="sldNum" idx="12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7"/>
          <p:cNvSpPr txBox="1"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7"/>
          <p:cNvSpPr txBox="1"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2pPr>
            <a:lvl3pPr marL="1371600" lvl="2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3pPr>
            <a:lvl4pPr marL="1828800" lvl="3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5pPr>
            <a:lvl6pPr marL="2743200" lvl="5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6pPr>
            <a:lvl7pPr marL="3200400" lvl="6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8pPr>
            <a:lvl9pPr marL="4114800" lvl="8" indent="-34290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SzPts val="1800"/>
              <a:buChar char="●"/>
              <a:defRPr/>
            </a:lvl9pPr>
          </a:lstStyle>
          <a:p>
            <a:endParaRPr/>
          </a:p>
        </p:txBody>
      </p:sp>
      <p:sp>
        <p:nvSpPr>
          <p:cNvPr id="30" name="Google Shape;30;p17"/>
          <p:cNvSpPr txBox="1">
            <a:spLocks noGrp="1"/>
          </p:cNvSpPr>
          <p:nvPr>
            <p:ph type="dt" idx="10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7"/>
          <p:cNvSpPr txBox="1">
            <a:spLocks noGrp="1"/>
          </p:cNvSpPr>
          <p:nvPr>
            <p:ph type="ftr" idx="11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7"/>
          <p:cNvSpPr txBox="1">
            <a:spLocks noGrp="1"/>
          </p:cNvSpPr>
          <p:nvPr>
            <p:ph type="sldNum" idx="12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8"/>
          <p:cNvSpPr txBox="1"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8"/>
          <p:cNvSpPr txBox="1">
            <a:spLocks noGrp="1"/>
          </p:cNvSpPr>
          <p:nvPr>
            <p:ph type="body" idx="1"/>
          </p:nvPr>
        </p:nvSpPr>
        <p:spPr>
          <a:xfrm>
            <a:off x="3867912" y="868680"/>
            <a:ext cx="3474720" cy="5120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Char char="●"/>
              <a:defRPr sz="2000"/>
            </a:lvl1pPr>
            <a:lvl2pPr marL="914400" lvl="1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 sz="1800"/>
            </a:lvl2pPr>
            <a:lvl3pPr marL="1371600" lvl="2" indent="-3302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600"/>
              <a:buChar char="●"/>
              <a:defRPr sz="1600"/>
            </a:lvl3pPr>
            <a:lvl4pPr marL="1828800" lvl="3" indent="-3175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5pPr>
            <a:lvl6pPr marL="2743200" lvl="5" indent="-3175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6pPr>
            <a:lvl7pPr marL="3200400" lvl="6" indent="-3175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8pPr>
            <a:lvl9pPr marL="4114800" lvl="8" indent="-31750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SzPts val="1400"/>
              <a:buChar char="●"/>
              <a:defRPr sz="1400"/>
            </a:lvl9pPr>
          </a:lstStyle>
          <a:p>
            <a:endParaRPr/>
          </a:p>
        </p:txBody>
      </p:sp>
      <p:sp>
        <p:nvSpPr>
          <p:cNvPr id="36" name="Google Shape;36;p18"/>
          <p:cNvSpPr txBox="1">
            <a:spLocks noGrp="1"/>
          </p:cNvSpPr>
          <p:nvPr>
            <p:ph type="body" idx="2"/>
          </p:nvPr>
        </p:nvSpPr>
        <p:spPr>
          <a:xfrm>
            <a:off x="7818120" y="868680"/>
            <a:ext cx="3474720" cy="5120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Char char="●"/>
              <a:defRPr sz="2000"/>
            </a:lvl1pPr>
            <a:lvl2pPr marL="914400" lvl="1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 sz="1800"/>
            </a:lvl2pPr>
            <a:lvl3pPr marL="1371600" lvl="2" indent="-3302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600"/>
              <a:buChar char="●"/>
              <a:defRPr sz="1600"/>
            </a:lvl3pPr>
            <a:lvl4pPr marL="1828800" lvl="3" indent="-3175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5pPr>
            <a:lvl6pPr marL="2743200" lvl="5" indent="-3175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6pPr>
            <a:lvl7pPr marL="3200400" lvl="6" indent="-3175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8pPr>
            <a:lvl9pPr marL="4114800" lvl="8" indent="-31750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SzPts val="1400"/>
              <a:buChar char="●"/>
              <a:defRPr sz="1400"/>
            </a:lvl9pPr>
          </a:lstStyle>
          <a:p>
            <a:endParaRPr/>
          </a:p>
        </p:txBody>
      </p:sp>
      <p:sp>
        <p:nvSpPr>
          <p:cNvPr id="37" name="Google Shape;37;p18"/>
          <p:cNvSpPr txBox="1">
            <a:spLocks noGrp="1"/>
          </p:cNvSpPr>
          <p:nvPr>
            <p:ph type="dt" idx="10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8"/>
          <p:cNvSpPr txBox="1">
            <a:spLocks noGrp="1"/>
          </p:cNvSpPr>
          <p:nvPr>
            <p:ph type="ftr" idx="11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8"/>
          <p:cNvSpPr txBox="1">
            <a:spLocks noGrp="1"/>
          </p:cNvSpPr>
          <p:nvPr>
            <p:ph type="sldNum" idx="12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9"/>
          <p:cNvSpPr txBox="1"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9"/>
          <p:cNvSpPr txBox="1"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>
                <a:solidFill>
                  <a:srgbClr val="595959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19"/>
          <p:cNvSpPr txBox="1">
            <a:spLocks noGrp="1"/>
          </p:cNvSpPr>
          <p:nvPr>
            <p:ph type="body" idx="2"/>
          </p:nvPr>
        </p:nvSpPr>
        <p:spPr>
          <a:xfrm>
            <a:off x="3867912" y="1930936"/>
            <a:ext cx="3474720" cy="402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Char char="●"/>
              <a:defRPr sz="2000"/>
            </a:lvl1pPr>
            <a:lvl2pPr marL="914400" lvl="1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 sz="1800"/>
            </a:lvl2pPr>
            <a:lvl3pPr marL="1371600" lvl="2" indent="-3302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600"/>
              <a:buChar char="●"/>
              <a:defRPr sz="1600"/>
            </a:lvl3pPr>
            <a:lvl4pPr marL="1828800" lvl="3" indent="-3175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5pPr>
            <a:lvl6pPr marL="2743200" lvl="5" indent="-3175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6pPr>
            <a:lvl7pPr marL="3200400" lvl="6" indent="-3175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8pPr>
            <a:lvl9pPr marL="4114800" lvl="8" indent="-31750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SzPts val="1400"/>
              <a:buChar char="●"/>
              <a:defRPr sz="1400"/>
            </a:lvl9pPr>
          </a:lstStyle>
          <a:p>
            <a:endParaRPr/>
          </a:p>
        </p:txBody>
      </p:sp>
      <p:sp>
        <p:nvSpPr>
          <p:cNvPr id="44" name="Google Shape;44;p19"/>
          <p:cNvSpPr txBox="1">
            <a:spLocks noGrp="1"/>
          </p:cNvSpPr>
          <p:nvPr>
            <p:ph type="body" idx="3"/>
          </p:nvPr>
        </p:nvSpPr>
        <p:spPr>
          <a:xfrm>
            <a:off x="7818463" y="1023586"/>
            <a:ext cx="3474720" cy="8131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>
                <a:solidFill>
                  <a:srgbClr val="595959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19"/>
          <p:cNvSpPr txBox="1">
            <a:spLocks noGrp="1"/>
          </p:cNvSpPr>
          <p:nvPr>
            <p:ph type="body" idx="4"/>
          </p:nvPr>
        </p:nvSpPr>
        <p:spPr>
          <a:xfrm>
            <a:off x="7818463" y="1930936"/>
            <a:ext cx="3474720" cy="402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Char char="●"/>
              <a:defRPr sz="2000"/>
            </a:lvl1pPr>
            <a:lvl2pPr marL="914400" lvl="1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 sz="1800"/>
            </a:lvl2pPr>
            <a:lvl3pPr marL="1371600" lvl="2" indent="-3302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600"/>
              <a:buChar char="●"/>
              <a:defRPr sz="1600"/>
            </a:lvl3pPr>
            <a:lvl4pPr marL="1828800" lvl="3" indent="-3175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5pPr>
            <a:lvl6pPr marL="2743200" lvl="5" indent="-3175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6pPr>
            <a:lvl7pPr marL="3200400" lvl="6" indent="-3175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8pPr>
            <a:lvl9pPr marL="4114800" lvl="8" indent="-31750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SzPts val="1400"/>
              <a:buChar char="●"/>
              <a:defRPr sz="1400"/>
            </a:lvl9pPr>
          </a:lstStyle>
          <a:p>
            <a:endParaRPr/>
          </a:p>
        </p:txBody>
      </p:sp>
      <p:sp>
        <p:nvSpPr>
          <p:cNvPr id="46" name="Google Shape;46;p19"/>
          <p:cNvSpPr txBox="1">
            <a:spLocks noGrp="1"/>
          </p:cNvSpPr>
          <p:nvPr>
            <p:ph type="dt" idx="10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9"/>
          <p:cNvSpPr txBox="1">
            <a:spLocks noGrp="1"/>
          </p:cNvSpPr>
          <p:nvPr>
            <p:ph type="ftr" idx="11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9"/>
          <p:cNvSpPr txBox="1">
            <a:spLocks noGrp="1"/>
          </p:cNvSpPr>
          <p:nvPr>
            <p:ph type="sldNum" idx="12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0"/>
          <p:cNvSpPr txBox="1"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20"/>
          <p:cNvSpPr txBox="1">
            <a:spLocks noGrp="1"/>
          </p:cNvSpPr>
          <p:nvPr>
            <p:ph type="dt" idx="10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0"/>
          <p:cNvSpPr txBox="1">
            <a:spLocks noGrp="1"/>
          </p:cNvSpPr>
          <p:nvPr>
            <p:ph type="ftr" idx="11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0"/>
          <p:cNvSpPr txBox="1">
            <a:spLocks noGrp="1"/>
          </p:cNvSpPr>
          <p:nvPr>
            <p:ph type="sldNum" idx="12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2"/>
          <p:cNvSpPr txBox="1"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Corbel"/>
              <a:buNone/>
              <a:defRPr sz="3200" b="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2"/>
          <p:cNvSpPr txBox="1">
            <a:spLocks noGrp="1"/>
          </p:cNvSpPr>
          <p:nvPr>
            <p:ph type="body" idx="1"/>
          </p:nvPr>
        </p:nvSpPr>
        <p:spPr>
          <a:xfrm>
            <a:off x="3867912" y="868680"/>
            <a:ext cx="7315200" cy="5120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Char char="●"/>
              <a:defRPr sz="2000"/>
            </a:lvl1pPr>
            <a:lvl2pPr marL="914400" lvl="1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 sz="1800"/>
            </a:lvl2pPr>
            <a:lvl3pPr marL="1371600" lvl="2" indent="-3302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600"/>
              <a:buChar char="●"/>
              <a:defRPr sz="1600"/>
            </a:lvl3pPr>
            <a:lvl4pPr marL="1828800" lvl="3" indent="-3175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5pPr>
            <a:lvl6pPr marL="2743200" lvl="5" indent="-3175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6pPr>
            <a:lvl7pPr marL="3200400" lvl="6" indent="-3175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8pPr>
            <a:lvl9pPr marL="4114800" lvl="8" indent="-31750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SzPts val="1400"/>
              <a:buChar char="●"/>
              <a:defRPr sz="1400"/>
            </a:lvl9pPr>
          </a:lstStyle>
          <a:p>
            <a:endParaRPr/>
          </a:p>
        </p:txBody>
      </p:sp>
      <p:sp>
        <p:nvSpPr>
          <p:cNvPr id="61" name="Google Shape;61;p22"/>
          <p:cNvSpPr txBox="1">
            <a:spLocks noGrp="1"/>
          </p:cNvSpPr>
          <p:nvPr>
            <p:ph type="body" idx="2"/>
          </p:nvPr>
        </p:nvSpPr>
        <p:spPr>
          <a:xfrm>
            <a:off x="256032" y="3494176"/>
            <a:ext cx="2834640" cy="2321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2" name="Google Shape;62;p22"/>
          <p:cNvSpPr txBox="1">
            <a:spLocks noGrp="1"/>
          </p:cNvSpPr>
          <p:nvPr>
            <p:ph type="dt" idx="10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2"/>
          <p:cNvSpPr txBox="1">
            <a:spLocks noGrp="1"/>
          </p:cNvSpPr>
          <p:nvPr>
            <p:ph type="ftr" idx="11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22"/>
          <p:cNvSpPr txBox="1">
            <a:spLocks noGrp="1"/>
          </p:cNvSpPr>
          <p:nvPr>
            <p:ph type="sldNum" idx="12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3"/>
          <p:cNvSpPr txBox="1"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Corbel"/>
              <a:buNone/>
              <a:defRPr sz="3200" b="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3"/>
          <p:cNvSpPr>
            <a:spLocks noGrp="1"/>
          </p:cNvSpPr>
          <p:nvPr>
            <p:ph type="pic" idx="2"/>
          </p:nvPr>
        </p:nvSpPr>
        <p:spPr>
          <a:xfrm>
            <a:off x="3570644" y="767419"/>
            <a:ext cx="8115230" cy="5330952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Noto Sans Symbols"/>
              <a:buNone/>
              <a:defRPr sz="32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oto Sans Symbols"/>
              <a:buNone/>
              <a:defRPr sz="28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None/>
              <a:defRPr sz="24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68" name="Google Shape;68;p23"/>
          <p:cNvSpPr txBox="1">
            <a:spLocks noGrp="1"/>
          </p:cNvSpPr>
          <p:nvPr>
            <p:ph type="body" idx="1"/>
          </p:nvPr>
        </p:nvSpPr>
        <p:spPr>
          <a:xfrm>
            <a:off x="256032" y="3493008"/>
            <a:ext cx="2834640" cy="2322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9" name="Google Shape;69;p23"/>
          <p:cNvSpPr txBox="1">
            <a:spLocks noGrp="1"/>
          </p:cNvSpPr>
          <p:nvPr>
            <p:ph type="dt" idx="10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3"/>
          <p:cNvSpPr txBox="1">
            <a:spLocks noGrp="1"/>
          </p:cNvSpPr>
          <p:nvPr>
            <p:ph type="ftr" idx="11"/>
          </p:nvPr>
        </p:nvSpPr>
        <p:spPr>
          <a:xfrm>
            <a:off x="3499101" y="6356350"/>
            <a:ext cx="591151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23"/>
          <p:cNvSpPr txBox="1">
            <a:spLocks noGrp="1"/>
          </p:cNvSpPr>
          <p:nvPr>
            <p:ph type="sldNum" idx="12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4"/>
          <p:cNvSpPr txBox="1"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24"/>
          <p:cNvSpPr txBox="1">
            <a:spLocks noGrp="1"/>
          </p:cNvSpPr>
          <p:nvPr>
            <p:ph type="body" idx="1"/>
          </p:nvPr>
        </p:nvSpPr>
        <p:spPr>
          <a:xfrm rot="5400000">
            <a:off x="4966548" y="-233172"/>
            <a:ext cx="5120640" cy="73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2pPr>
            <a:lvl3pPr marL="1371600" lvl="2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3pPr>
            <a:lvl4pPr marL="1828800" lvl="3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5pPr>
            <a:lvl6pPr marL="2743200" lvl="5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6pPr>
            <a:lvl7pPr marL="3200400" lvl="6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8pPr>
            <a:lvl9pPr marL="4114800" lvl="8" indent="-34290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SzPts val="1800"/>
              <a:buChar char="●"/>
              <a:defRPr/>
            </a:lvl9pPr>
          </a:lstStyle>
          <a:p>
            <a:endParaRPr/>
          </a:p>
        </p:txBody>
      </p:sp>
      <p:sp>
        <p:nvSpPr>
          <p:cNvPr id="75" name="Google Shape;75;p24"/>
          <p:cNvSpPr txBox="1">
            <a:spLocks noGrp="1"/>
          </p:cNvSpPr>
          <p:nvPr>
            <p:ph type="dt" idx="10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4"/>
          <p:cNvSpPr txBox="1">
            <a:spLocks noGrp="1"/>
          </p:cNvSpPr>
          <p:nvPr>
            <p:ph type="ftr" idx="11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4"/>
          <p:cNvSpPr txBox="1">
            <a:spLocks noGrp="1"/>
          </p:cNvSpPr>
          <p:nvPr>
            <p:ph type="sldNum" idx="12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4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7;p14"/>
          <p:cNvSpPr txBox="1"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orbel"/>
              <a:buNone/>
              <a:defRPr sz="36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4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8627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9;p14"/>
          <p:cNvSpPr txBox="1"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55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●"/>
              <a:defRPr sz="20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●"/>
              <a:defRPr sz="18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●"/>
              <a:defRPr sz="16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●"/>
              <a:defRPr sz="14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●"/>
              <a:defRPr sz="14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●"/>
              <a:defRPr sz="14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●"/>
              <a:defRPr sz="14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●"/>
              <a:defRPr sz="14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SzPts val="1400"/>
              <a:buFont typeface="Noto Sans Symbols"/>
              <a:buChar char="●"/>
              <a:defRPr sz="14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0" name="Google Shape;10;p14"/>
          <p:cNvSpPr txBox="1">
            <a:spLocks noGrp="1"/>
          </p:cNvSpPr>
          <p:nvPr>
            <p:ph type="dt" idx="10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100" b="0" i="0" u="none" strike="noStrike" cap="none">
                <a:solidFill>
                  <a:srgbClr val="7F7F7F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1" name="Google Shape;11;p14"/>
          <p:cNvSpPr txBox="1">
            <a:spLocks noGrp="1"/>
          </p:cNvSpPr>
          <p:nvPr>
            <p:ph type="ftr" idx="11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100" b="0" i="0" u="none" strike="noStrike" cap="none">
                <a:solidFill>
                  <a:srgbClr val="7F7F7F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2" name="Google Shape;12;p14"/>
          <p:cNvSpPr txBox="1">
            <a:spLocks noGrp="1"/>
          </p:cNvSpPr>
          <p:nvPr>
            <p:ph type="sldNum" idx="12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6" r:id="rId7"/>
    <p:sldLayoutId id="2147483657" r:id="rId8"/>
    <p:sldLayoutId id="2147483658" r:id="rId9"/>
    <p:sldLayoutId id="2147483659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 txBox="1"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900"/>
              <a:buFont typeface="Corbel"/>
              <a:buNone/>
            </a:pPr>
            <a:r>
              <a:rPr lang="nl-NL" dirty="0"/>
              <a:t>Climate Change project update: week 5</a:t>
            </a:r>
            <a:endParaRPr dirty="0"/>
          </a:p>
        </p:txBody>
      </p:sp>
      <p:sp>
        <p:nvSpPr>
          <p:cNvPr id="89" name="Google Shape;89;p1"/>
          <p:cNvSpPr txBox="1"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nl-NL"/>
              <a:t>Mathematical Data Science</a:t>
            </a:r>
            <a:endParaRPr/>
          </a:p>
        </p:txBody>
      </p:sp>
      <p:sp>
        <p:nvSpPr>
          <p:cNvPr id="90" name="Google Shape;90;p1"/>
          <p:cNvSpPr txBox="1"/>
          <p:nvPr/>
        </p:nvSpPr>
        <p:spPr>
          <a:xfrm>
            <a:off x="9462052" y="887138"/>
            <a:ext cx="2778566" cy="49398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nl-NL"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Rens Breunissen,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nl-NL"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 Lotte van Dongen, </a:t>
            </a:r>
            <a:endParaRPr sz="1800" b="0" i="0" u="none" strike="noStrike" cap="non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nl-NL"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Markus Peschl,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nl-NL"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Cecilia Casolo,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nl-NL"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Maaike Elgersma,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nl-NL"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Eva Slingerland,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nl-NL"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Simon van Oosterom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nl-NL"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Supervised by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nl-NL"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Lorinc Meszaros [Deltares]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nl-NL"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Robbert Fokkink [TU Delft]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A315BA-8636-4ACD-9E8B-D9CFE7E188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661" y="744664"/>
            <a:ext cx="2947482" cy="1756249"/>
          </a:xfrm>
        </p:spPr>
        <p:txBody>
          <a:bodyPr/>
          <a:lstStyle/>
          <a:p>
            <a:r>
              <a:rPr lang="nl-NL" dirty="0"/>
              <a:t>Comparing the different models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C10F54-9E29-4C90-BA82-29D06382BF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F05460-C7B0-4FE9-9572-6C80D3A17BF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466207" y="1165289"/>
            <a:ext cx="8333386" cy="4220551"/>
          </a:xfrm>
          <a:prstGeom prst="rect">
            <a:avLst/>
          </a:prstGeom>
        </p:spPr>
      </p:pic>
      <p:sp>
        <p:nvSpPr>
          <p:cNvPr id="6" name="Google Shape;104;p3">
            <a:extLst>
              <a:ext uri="{FF2B5EF4-FFF2-40B4-BE49-F238E27FC236}">
                <a16:creationId xmlns:a16="http://schemas.microsoft.com/office/drawing/2014/main" id="{B7424C61-4ED1-4EA8-A88E-DC8F409BE7E1}"/>
              </a:ext>
            </a:extLst>
          </p:cNvPr>
          <p:cNvSpPr txBox="1">
            <a:spLocks/>
          </p:cNvSpPr>
          <p:nvPr/>
        </p:nvSpPr>
        <p:spPr>
          <a:xfrm>
            <a:off x="252919" y="2633691"/>
            <a:ext cx="2947482" cy="3515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●"/>
              <a:defRPr sz="20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●"/>
              <a:defRPr sz="18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●"/>
              <a:defRPr sz="16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●"/>
              <a:defRPr sz="14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●"/>
              <a:defRPr sz="14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●"/>
              <a:defRPr sz="14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●"/>
              <a:defRPr sz="14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●"/>
              <a:defRPr sz="14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SzPts val="1800"/>
              <a:buFont typeface="Noto Sans Symbols"/>
              <a:buChar char="●"/>
              <a:defRPr sz="14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indent="0">
              <a:lnSpc>
                <a:spcPct val="80000"/>
              </a:lnSpc>
              <a:spcBef>
                <a:spcPts val="0"/>
              </a:spcBef>
              <a:buFont typeface="Noto Sans Symbols"/>
              <a:buNone/>
            </a:pPr>
            <a:r>
              <a:rPr lang="en-US" sz="1600" dirty="0">
                <a:solidFill>
                  <a:srgbClr val="FFFFFF"/>
                </a:solidFill>
              </a:rPr>
              <a:t>In order to analyze the differences between the models, we constructed the 4 clusters for every station, model, and scenario. </a:t>
            </a:r>
          </a:p>
          <a:p>
            <a:pPr marL="0" indent="0">
              <a:lnSpc>
                <a:spcPct val="80000"/>
              </a:lnSpc>
              <a:spcBef>
                <a:spcPts val="0"/>
              </a:spcBef>
              <a:buFont typeface="Noto Sans Symbols"/>
              <a:buNone/>
            </a:pPr>
            <a:endParaRPr lang="en-US" sz="1600" dirty="0">
              <a:solidFill>
                <a:srgbClr val="FFFFFF"/>
              </a:solidFill>
            </a:endParaRPr>
          </a:p>
          <a:p>
            <a:pPr marL="0" indent="0">
              <a:lnSpc>
                <a:spcPct val="80000"/>
              </a:lnSpc>
              <a:spcBef>
                <a:spcPts val="0"/>
              </a:spcBef>
              <a:buFont typeface="Noto Sans Symbols"/>
              <a:buNone/>
            </a:pPr>
            <a:r>
              <a:rPr lang="en-US" sz="1600" dirty="0">
                <a:solidFill>
                  <a:srgbClr val="FFFFFF"/>
                </a:solidFill>
              </a:rPr>
              <a:t>These are a lot of numbers for one slide, but the </a:t>
            </a:r>
            <a:r>
              <a:rPr lang="en-US" sz="1600" dirty="0">
                <a:solidFill>
                  <a:srgbClr val="FF0000"/>
                </a:solidFill>
              </a:rPr>
              <a:t>colors </a:t>
            </a:r>
            <a:r>
              <a:rPr lang="en-US" sz="1600" dirty="0">
                <a:solidFill>
                  <a:schemeClr val="bg1"/>
                </a:solidFill>
              </a:rPr>
              <a:t>are more important: the more the colors vary along one column, the less the models agree.</a:t>
            </a:r>
          </a:p>
          <a:p>
            <a:pPr marL="0" indent="0">
              <a:lnSpc>
                <a:spcPct val="80000"/>
              </a:lnSpc>
              <a:spcBef>
                <a:spcPts val="0"/>
              </a:spcBef>
              <a:buFont typeface="Noto Sans Symbols"/>
              <a:buNone/>
            </a:pPr>
            <a:endParaRPr lang="en-US" sz="1600" dirty="0">
              <a:solidFill>
                <a:schemeClr val="bg1"/>
              </a:solidFill>
            </a:endParaRPr>
          </a:p>
          <a:p>
            <a:pPr marL="0" indent="0">
              <a:lnSpc>
                <a:spcPct val="8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bg1"/>
                </a:solidFill>
              </a:rPr>
              <a:t>Model 2: ICHEC-EC-EARTH</a:t>
            </a:r>
            <a:endParaRPr lang="en-US" sz="1600" dirty="0">
              <a:solidFill>
                <a:srgbClr val="FFFFFF"/>
              </a:solidFill>
            </a:endParaRPr>
          </a:p>
          <a:p>
            <a:pPr marL="0" indent="0">
              <a:lnSpc>
                <a:spcPct val="80000"/>
              </a:lnSpc>
              <a:spcBef>
                <a:spcPts val="0"/>
              </a:spcBef>
              <a:buFont typeface="Noto Sans Symbols"/>
              <a:buNone/>
            </a:pPr>
            <a:endParaRPr lang="en-US" sz="2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53206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A315BA-8636-4ACD-9E8B-D9CFE7E188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661" y="744664"/>
            <a:ext cx="2947482" cy="1756249"/>
          </a:xfrm>
        </p:spPr>
        <p:txBody>
          <a:bodyPr/>
          <a:lstStyle/>
          <a:p>
            <a:r>
              <a:rPr lang="nl-NL" dirty="0"/>
              <a:t>Comparing the different models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C10F54-9E29-4C90-BA82-29D06382BF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F05460-C7B0-4FE9-9572-6C80D3A17BF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466207" y="1165289"/>
            <a:ext cx="8333386" cy="4220551"/>
          </a:xfrm>
          <a:prstGeom prst="rect">
            <a:avLst/>
          </a:prstGeom>
        </p:spPr>
      </p:pic>
      <p:sp>
        <p:nvSpPr>
          <p:cNvPr id="6" name="Google Shape;104;p3">
            <a:extLst>
              <a:ext uri="{FF2B5EF4-FFF2-40B4-BE49-F238E27FC236}">
                <a16:creationId xmlns:a16="http://schemas.microsoft.com/office/drawing/2014/main" id="{B7424C61-4ED1-4EA8-A88E-DC8F409BE7E1}"/>
              </a:ext>
            </a:extLst>
          </p:cNvPr>
          <p:cNvSpPr txBox="1">
            <a:spLocks/>
          </p:cNvSpPr>
          <p:nvPr/>
        </p:nvSpPr>
        <p:spPr>
          <a:xfrm>
            <a:off x="252919" y="2633691"/>
            <a:ext cx="2947482" cy="3515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●"/>
              <a:defRPr sz="20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●"/>
              <a:defRPr sz="18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●"/>
              <a:defRPr sz="16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●"/>
              <a:defRPr sz="14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●"/>
              <a:defRPr sz="14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●"/>
              <a:defRPr sz="14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●"/>
              <a:defRPr sz="14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●"/>
              <a:defRPr sz="14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SzPts val="1800"/>
              <a:buFont typeface="Noto Sans Symbols"/>
              <a:buChar char="●"/>
              <a:defRPr sz="14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indent="0">
              <a:lnSpc>
                <a:spcPct val="80000"/>
              </a:lnSpc>
              <a:spcBef>
                <a:spcPts val="0"/>
              </a:spcBef>
              <a:buFont typeface="Noto Sans Symbols"/>
              <a:buNone/>
            </a:pPr>
            <a:r>
              <a:rPr lang="en-US" sz="1600" dirty="0">
                <a:solidFill>
                  <a:srgbClr val="FFFFFF"/>
                </a:solidFill>
              </a:rPr>
              <a:t>In order to analyze the differences between the models, we constructed the 4 clusters for every station, model, and scenario. </a:t>
            </a:r>
          </a:p>
          <a:p>
            <a:pPr marL="0" indent="0">
              <a:lnSpc>
                <a:spcPct val="80000"/>
              </a:lnSpc>
              <a:spcBef>
                <a:spcPts val="0"/>
              </a:spcBef>
              <a:buFont typeface="Noto Sans Symbols"/>
              <a:buNone/>
            </a:pPr>
            <a:endParaRPr lang="en-US" sz="1600" dirty="0">
              <a:solidFill>
                <a:srgbClr val="FFFFFF"/>
              </a:solidFill>
            </a:endParaRPr>
          </a:p>
          <a:p>
            <a:pPr marL="0" indent="0">
              <a:lnSpc>
                <a:spcPct val="80000"/>
              </a:lnSpc>
              <a:spcBef>
                <a:spcPts val="0"/>
              </a:spcBef>
              <a:buFont typeface="Noto Sans Symbols"/>
              <a:buNone/>
            </a:pPr>
            <a:r>
              <a:rPr lang="en-US" sz="1600" dirty="0">
                <a:solidFill>
                  <a:srgbClr val="FFFFFF"/>
                </a:solidFill>
              </a:rPr>
              <a:t>These are a lot of numbers for one slide, but the </a:t>
            </a:r>
            <a:r>
              <a:rPr lang="en-US" sz="1600" dirty="0">
                <a:solidFill>
                  <a:srgbClr val="FF0000"/>
                </a:solidFill>
              </a:rPr>
              <a:t>colors </a:t>
            </a:r>
            <a:r>
              <a:rPr lang="en-US" sz="1600" dirty="0">
                <a:solidFill>
                  <a:schemeClr val="bg1"/>
                </a:solidFill>
              </a:rPr>
              <a:t>are more important: the more the colors vary along one column, the less the models agree.</a:t>
            </a:r>
          </a:p>
          <a:p>
            <a:pPr marL="0" indent="0">
              <a:lnSpc>
                <a:spcPct val="80000"/>
              </a:lnSpc>
              <a:spcBef>
                <a:spcPts val="0"/>
              </a:spcBef>
              <a:buFont typeface="Noto Sans Symbols"/>
              <a:buNone/>
            </a:pPr>
            <a:endParaRPr lang="en-US" sz="1600" dirty="0">
              <a:solidFill>
                <a:schemeClr val="bg1"/>
              </a:solidFill>
            </a:endParaRPr>
          </a:p>
          <a:p>
            <a:pPr marL="0" indent="0">
              <a:lnSpc>
                <a:spcPct val="8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bg1"/>
                </a:solidFill>
              </a:rPr>
              <a:t>Model 3: IPSL-IPSL-CM5A-MR</a:t>
            </a:r>
            <a:endParaRPr lang="en-US" sz="2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58292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A315BA-8636-4ACD-9E8B-D9CFE7E188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661" y="744664"/>
            <a:ext cx="2947482" cy="1756249"/>
          </a:xfrm>
        </p:spPr>
        <p:txBody>
          <a:bodyPr/>
          <a:lstStyle/>
          <a:p>
            <a:r>
              <a:rPr lang="nl-NL" dirty="0"/>
              <a:t>Comparing the different models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C10F54-9E29-4C90-BA82-29D06382BF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F05460-C7B0-4FE9-9572-6C80D3A17BF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466207" y="1165289"/>
            <a:ext cx="8333386" cy="4220551"/>
          </a:xfrm>
          <a:prstGeom prst="rect">
            <a:avLst/>
          </a:prstGeom>
        </p:spPr>
      </p:pic>
      <p:sp>
        <p:nvSpPr>
          <p:cNvPr id="6" name="Google Shape;104;p3">
            <a:extLst>
              <a:ext uri="{FF2B5EF4-FFF2-40B4-BE49-F238E27FC236}">
                <a16:creationId xmlns:a16="http://schemas.microsoft.com/office/drawing/2014/main" id="{B7424C61-4ED1-4EA8-A88E-DC8F409BE7E1}"/>
              </a:ext>
            </a:extLst>
          </p:cNvPr>
          <p:cNvSpPr txBox="1">
            <a:spLocks/>
          </p:cNvSpPr>
          <p:nvPr/>
        </p:nvSpPr>
        <p:spPr>
          <a:xfrm>
            <a:off x="252919" y="2633691"/>
            <a:ext cx="2947482" cy="3515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●"/>
              <a:defRPr sz="20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●"/>
              <a:defRPr sz="18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●"/>
              <a:defRPr sz="16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●"/>
              <a:defRPr sz="14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●"/>
              <a:defRPr sz="14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●"/>
              <a:defRPr sz="14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●"/>
              <a:defRPr sz="14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●"/>
              <a:defRPr sz="14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SzPts val="1800"/>
              <a:buFont typeface="Noto Sans Symbols"/>
              <a:buChar char="●"/>
              <a:defRPr sz="14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indent="0">
              <a:lnSpc>
                <a:spcPct val="80000"/>
              </a:lnSpc>
              <a:spcBef>
                <a:spcPts val="0"/>
              </a:spcBef>
              <a:buFont typeface="Noto Sans Symbols"/>
              <a:buNone/>
            </a:pPr>
            <a:r>
              <a:rPr lang="en-US" sz="1600" dirty="0">
                <a:solidFill>
                  <a:srgbClr val="FFFFFF"/>
                </a:solidFill>
              </a:rPr>
              <a:t>In order to analyze the differences between the models, we constructed the 4 clusters for every station, model, and scenario. </a:t>
            </a:r>
          </a:p>
          <a:p>
            <a:pPr marL="0" indent="0">
              <a:lnSpc>
                <a:spcPct val="80000"/>
              </a:lnSpc>
              <a:spcBef>
                <a:spcPts val="0"/>
              </a:spcBef>
              <a:buFont typeface="Noto Sans Symbols"/>
              <a:buNone/>
            </a:pPr>
            <a:endParaRPr lang="en-US" sz="1600" dirty="0">
              <a:solidFill>
                <a:srgbClr val="FFFFFF"/>
              </a:solidFill>
            </a:endParaRPr>
          </a:p>
          <a:p>
            <a:pPr marL="0" indent="0">
              <a:lnSpc>
                <a:spcPct val="80000"/>
              </a:lnSpc>
              <a:spcBef>
                <a:spcPts val="0"/>
              </a:spcBef>
              <a:buFont typeface="Noto Sans Symbols"/>
              <a:buNone/>
            </a:pPr>
            <a:r>
              <a:rPr lang="en-US" sz="1600" dirty="0">
                <a:solidFill>
                  <a:srgbClr val="FFFFFF"/>
                </a:solidFill>
              </a:rPr>
              <a:t>These are a lot of numbers for one slide, but the </a:t>
            </a:r>
            <a:r>
              <a:rPr lang="en-US" sz="1600" dirty="0">
                <a:solidFill>
                  <a:srgbClr val="FF0000"/>
                </a:solidFill>
              </a:rPr>
              <a:t>colors </a:t>
            </a:r>
            <a:r>
              <a:rPr lang="en-US" sz="1600" dirty="0">
                <a:solidFill>
                  <a:schemeClr val="bg1"/>
                </a:solidFill>
              </a:rPr>
              <a:t>are more important: the more the colors vary along one column, the less the models agree.</a:t>
            </a:r>
          </a:p>
          <a:p>
            <a:pPr marL="0" indent="0">
              <a:lnSpc>
                <a:spcPct val="80000"/>
              </a:lnSpc>
              <a:spcBef>
                <a:spcPts val="0"/>
              </a:spcBef>
              <a:buFont typeface="Noto Sans Symbols"/>
              <a:buNone/>
            </a:pPr>
            <a:endParaRPr lang="en-US" sz="1600" dirty="0">
              <a:solidFill>
                <a:schemeClr val="bg1"/>
              </a:solidFill>
            </a:endParaRPr>
          </a:p>
          <a:p>
            <a:pPr marL="0" indent="0">
              <a:lnSpc>
                <a:spcPct val="8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bg1"/>
                </a:solidFill>
              </a:rPr>
              <a:t>Model 4: MOHC-HadGEM2-ES</a:t>
            </a:r>
          </a:p>
          <a:p>
            <a:pPr marL="0" indent="0">
              <a:lnSpc>
                <a:spcPct val="80000"/>
              </a:lnSpc>
              <a:spcBef>
                <a:spcPts val="0"/>
              </a:spcBef>
              <a:buFont typeface="Noto Sans Symbols"/>
              <a:buNone/>
            </a:pPr>
            <a:endParaRPr lang="en-US" sz="2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65273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A315BA-8636-4ACD-9E8B-D9CFE7E188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661" y="744664"/>
            <a:ext cx="2947482" cy="1756249"/>
          </a:xfrm>
        </p:spPr>
        <p:txBody>
          <a:bodyPr/>
          <a:lstStyle/>
          <a:p>
            <a:r>
              <a:rPr lang="nl-NL" dirty="0"/>
              <a:t>Comparing the different models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C10F54-9E29-4C90-BA82-29D06382BF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F05460-C7B0-4FE9-9572-6C80D3A17BF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466207" y="1165289"/>
            <a:ext cx="8333386" cy="4220551"/>
          </a:xfrm>
          <a:prstGeom prst="rect">
            <a:avLst/>
          </a:prstGeom>
        </p:spPr>
      </p:pic>
      <p:sp>
        <p:nvSpPr>
          <p:cNvPr id="6" name="Google Shape;104;p3">
            <a:extLst>
              <a:ext uri="{FF2B5EF4-FFF2-40B4-BE49-F238E27FC236}">
                <a16:creationId xmlns:a16="http://schemas.microsoft.com/office/drawing/2014/main" id="{B7424C61-4ED1-4EA8-A88E-DC8F409BE7E1}"/>
              </a:ext>
            </a:extLst>
          </p:cNvPr>
          <p:cNvSpPr txBox="1">
            <a:spLocks/>
          </p:cNvSpPr>
          <p:nvPr/>
        </p:nvSpPr>
        <p:spPr>
          <a:xfrm>
            <a:off x="252919" y="2633691"/>
            <a:ext cx="2947482" cy="3515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●"/>
              <a:defRPr sz="20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●"/>
              <a:defRPr sz="18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●"/>
              <a:defRPr sz="16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●"/>
              <a:defRPr sz="14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●"/>
              <a:defRPr sz="14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●"/>
              <a:defRPr sz="14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●"/>
              <a:defRPr sz="14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●"/>
              <a:defRPr sz="14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SzPts val="1800"/>
              <a:buFont typeface="Noto Sans Symbols"/>
              <a:buChar char="●"/>
              <a:defRPr sz="14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indent="0">
              <a:lnSpc>
                <a:spcPct val="80000"/>
              </a:lnSpc>
              <a:spcBef>
                <a:spcPts val="0"/>
              </a:spcBef>
              <a:buFont typeface="Noto Sans Symbols"/>
              <a:buNone/>
            </a:pPr>
            <a:r>
              <a:rPr lang="en-US" sz="1600" dirty="0">
                <a:solidFill>
                  <a:srgbClr val="FFFFFF"/>
                </a:solidFill>
              </a:rPr>
              <a:t>In order to analyze the differences between the models, we constructed the 4 clusters for every station, model, and scenario. </a:t>
            </a:r>
          </a:p>
          <a:p>
            <a:pPr marL="0" indent="0">
              <a:lnSpc>
                <a:spcPct val="80000"/>
              </a:lnSpc>
              <a:spcBef>
                <a:spcPts val="0"/>
              </a:spcBef>
              <a:buFont typeface="Noto Sans Symbols"/>
              <a:buNone/>
            </a:pPr>
            <a:endParaRPr lang="en-US" sz="1600" dirty="0">
              <a:solidFill>
                <a:srgbClr val="FFFFFF"/>
              </a:solidFill>
            </a:endParaRPr>
          </a:p>
          <a:p>
            <a:pPr marL="0" indent="0">
              <a:lnSpc>
                <a:spcPct val="80000"/>
              </a:lnSpc>
              <a:spcBef>
                <a:spcPts val="0"/>
              </a:spcBef>
              <a:buFont typeface="Noto Sans Symbols"/>
              <a:buNone/>
            </a:pPr>
            <a:r>
              <a:rPr lang="en-US" sz="1600" dirty="0">
                <a:solidFill>
                  <a:srgbClr val="FFFFFF"/>
                </a:solidFill>
              </a:rPr>
              <a:t>These are a lot of numbers for one slide, but the </a:t>
            </a:r>
            <a:r>
              <a:rPr lang="en-US" sz="1600" dirty="0">
                <a:solidFill>
                  <a:srgbClr val="FF0000"/>
                </a:solidFill>
              </a:rPr>
              <a:t>colors </a:t>
            </a:r>
            <a:r>
              <a:rPr lang="en-US" sz="1600" dirty="0">
                <a:solidFill>
                  <a:schemeClr val="bg1"/>
                </a:solidFill>
              </a:rPr>
              <a:t>are more important: the more the colors vary along one column, the less the models agree.</a:t>
            </a:r>
          </a:p>
          <a:p>
            <a:pPr marL="0" indent="0">
              <a:lnSpc>
                <a:spcPct val="80000"/>
              </a:lnSpc>
              <a:spcBef>
                <a:spcPts val="0"/>
              </a:spcBef>
              <a:buFont typeface="Noto Sans Symbols"/>
              <a:buNone/>
            </a:pPr>
            <a:endParaRPr lang="en-US" sz="1600" dirty="0">
              <a:solidFill>
                <a:schemeClr val="bg1"/>
              </a:solidFill>
            </a:endParaRPr>
          </a:p>
          <a:p>
            <a:pPr marL="0" indent="0">
              <a:lnSpc>
                <a:spcPct val="8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bg1"/>
                </a:solidFill>
              </a:rPr>
              <a:t>Model 5: MPI-M-MPI-ESM-LR</a:t>
            </a:r>
            <a:endParaRPr lang="en-US" sz="2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45779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C7D18-8993-42FA-BDDE-99C581698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Clustering</a:t>
            </a:r>
            <a:br>
              <a:rPr lang="nl-NL" dirty="0"/>
            </a:br>
            <a:r>
              <a:rPr lang="nl-NL" dirty="0"/>
              <a:t>final remarks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BF615C-6395-4E16-BB34-8DD546AD93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To Do:</a:t>
            </a:r>
          </a:p>
          <a:p>
            <a:pPr lvl="1"/>
            <a:r>
              <a:rPr lang="nl-NL" dirty="0"/>
              <a:t>Look at the KNMI/IPCC/Cordex reports in order to find nice ways of vizualizing the data</a:t>
            </a:r>
          </a:p>
          <a:p>
            <a:pPr lvl="1"/>
            <a:r>
              <a:rPr lang="nl-NL" dirty="0"/>
              <a:t>Expand the validation of the clusters</a:t>
            </a:r>
          </a:p>
          <a:p>
            <a:pPr lvl="1"/>
            <a:r>
              <a:rPr lang="nl-NL" dirty="0"/>
              <a:t>Combine the code for comparing the first and last 10 years and the code for analyzing the clusters.</a:t>
            </a:r>
          </a:p>
          <a:p>
            <a:pPr lvl="1"/>
            <a:r>
              <a:rPr lang="nl-NL" dirty="0"/>
              <a:t>Possibly ignore one (or more) variables in order to generate other clusters</a:t>
            </a:r>
          </a:p>
          <a:p>
            <a:pPr lvl="1"/>
            <a:r>
              <a:rPr lang="nl-NL" dirty="0"/>
              <a:t>Implement spatial clustering on the original dataset (when there is time left)</a:t>
            </a:r>
          </a:p>
          <a:p>
            <a:pPr lvl="1"/>
            <a:endParaRPr lang="nl-NL" dirty="0"/>
          </a:p>
          <a:p>
            <a:pPr lvl="1"/>
            <a:endParaRPr lang="nl-NL" dirty="0"/>
          </a:p>
          <a:p>
            <a:pPr marL="114300" indent="0">
              <a:buNone/>
            </a:pPr>
            <a:r>
              <a:rPr lang="nl-NL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36356155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3E3F51-BA41-4C99-89DA-6658BFFC1C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7912" y="704690"/>
            <a:ext cx="7315200" cy="1132651"/>
          </a:xfrm>
        </p:spPr>
        <p:txBody>
          <a:bodyPr/>
          <a:lstStyle/>
          <a:p>
            <a:r>
              <a:rPr lang="nl-NL" dirty="0"/>
              <a:t>Model prediction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78A182-1A53-47AC-A989-9309F09337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67912" y="1837341"/>
            <a:ext cx="7876926" cy="3708905"/>
          </a:xfrm>
        </p:spPr>
        <p:txBody>
          <a:bodyPr/>
          <a:lstStyle/>
          <a:p>
            <a:pPr marL="114300" lvl="0" indent="0">
              <a:buSzPts val="1800"/>
            </a:pPr>
            <a:r>
              <a:rPr lang="en-GB" sz="3200" dirty="0"/>
              <a:t>Furthermore, we looked into the possibility of predicting the variables from one model based on the values from another model and a part of its own history. </a:t>
            </a:r>
          </a:p>
          <a:p>
            <a:pPr marL="114300" lvl="0" indent="0">
              <a:buSzPts val="1800"/>
            </a:pPr>
            <a:r>
              <a:rPr lang="en-GB" sz="3200" dirty="0"/>
              <a:t>First steps into multi linear regression were done, however the results will be shown next week. </a:t>
            </a:r>
          </a:p>
          <a:p>
            <a:pPr marL="114300" lvl="0" indent="0">
              <a:buSzPts val="1800"/>
            </a:pPr>
            <a:r>
              <a:rPr lang="en-GB" sz="3200" dirty="0"/>
              <a:t>Other methods used are neural networks and K-means </a:t>
            </a: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864458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801308ffce_0_25"/>
          <p:cNvSpPr txBox="1">
            <a:spLocks noGrp="1"/>
          </p:cNvSpPr>
          <p:nvPr>
            <p:ph type="title"/>
          </p:nvPr>
        </p:nvSpPr>
        <p:spPr>
          <a:xfrm>
            <a:off x="252919" y="1123837"/>
            <a:ext cx="2947500" cy="46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</a:pPr>
            <a:r>
              <a:rPr lang="nl-NL" dirty="0"/>
              <a:t>Model Prediction using dense ANN’s</a:t>
            </a:r>
            <a:br>
              <a:rPr lang="nl-NL" dirty="0"/>
            </a:br>
            <a:r>
              <a:rPr lang="nl-NL" dirty="0"/>
              <a:t>final remarks</a:t>
            </a:r>
            <a:endParaRPr dirty="0"/>
          </a:p>
        </p:txBody>
      </p:sp>
      <p:sp>
        <p:nvSpPr>
          <p:cNvPr id="149" name="Google Shape;149;g801308ffce_0_25"/>
          <p:cNvSpPr txBox="1">
            <a:spLocks noGrp="1"/>
          </p:cNvSpPr>
          <p:nvPr>
            <p:ph type="body" idx="1"/>
          </p:nvPr>
        </p:nvSpPr>
        <p:spPr>
          <a:xfrm>
            <a:off x="3869268" y="864108"/>
            <a:ext cx="7315200" cy="51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-3429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nl-NL" dirty="0"/>
              <a:t>To do: Generalize this to different models and compare performances as well as to play around with the training set size (e.g. only having the first 100 days poses a bigger challenge since the network never gets to see certain months)</a:t>
            </a:r>
            <a:endParaRPr dirty="0"/>
          </a:p>
          <a:p>
            <a:pPr marL="457200" lvl="0" indent="-3429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nl-NL" dirty="0"/>
              <a:t>Questions that arise here: How to make the task more challenging? What other predictions could be useful in this context?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77C50-8052-42C4-BC92-BF2BE0EBF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1050520"/>
          </a:xfrm>
        </p:spPr>
        <p:txBody>
          <a:bodyPr/>
          <a:lstStyle/>
          <a:p>
            <a:r>
              <a:rPr lang="nl-NL" dirty="0"/>
              <a:t>Github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6954BC-B980-48BF-BB76-CBE10E683D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86200" y="2518707"/>
            <a:ext cx="7315200" cy="3068277"/>
          </a:xfrm>
        </p:spPr>
        <p:txBody>
          <a:bodyPr/>
          <a:lstStyle/>
          <a:p>
            <a:r>
              <a:rPr lang="nl-NL" dirty="0"/>
              <a:t>We used a Github drive in order to share codes and results. You can join the drive and view our progress with the following link:</a:t>
            </a: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8518000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"/>
          <p:cNvSpPr txBox="1">
            <a:spLocks noGrp="1"/>
          </p:cNvSpPr>
          <p:nvPr>
            <p:ph type="title"/>
          </p:nvPr>
        </p:nvSpPr>
        <p:spPr>
          <a:xfrm>
            <a:off x="3867912" y="1298448"/>
            <a:ext cx="7315200" cy="1882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lvl="0"/>
            <a:r>
              <a:rPr lang="nl-NL" dirty="0"/>
              <a:t>This week we worked on:</a:t>
            </a:r>
            <a:endParaRPr dirty="0"/>
          </a:p>
        </p:txBody>
      </p:sp>
      <p:sp>
        <p:nvSpPr>
          <p:cNvPr id="96" name="Google Shape;96;p2"/>
          <p:cNvSpPr txBox="1">
            <a:spLocks noGrp="1"/>
          </p:cNvSpPr>
          <p:nvPr>
            <p:ph type="body" idx="1"/>
          </p:nvPr>
        </p:nvSpPr>
        <p:spPr>
          <a:xfrm>
            <a:off x="3886200" y="3537140"/>
            <a:ext cx="7315200" cy="2049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Font typeface="+mj-lt"/>
              <a:buAutoNum type="arabicPeriod"/>
            </a:pPr>
            <a:r>
              <a:rPr lang="en-US" sz="3200" dirty="0"/>
              <a:t>Finishing the research on clustering and Neural Networks</a:t>
            </a:r>
          </a:p>
          <a:p>
            <a:pPr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Font typeface="+mj-lt"/>
              <a:buAutoNum type="arabicPeriod"/>
            </a:pPr>
            <a:r>
              <a:rPr lang="en-US" sz="3200" dirty="0"/>
              <a:t>Writing the report</a:t>
            </a:r>
            <a:endParaRPr sz="32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9E31B0-0501-4709-87C6-E5D1EC7EAD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6200" y="186932"/>
            <a:ext cx="7315200" cy="1433801"/>
          </a:xfrm>
        </p:spPr>
        <p:txBody>
          <a:bodyPr/>
          <a:lstStyle/>
          <a:p>
            <a:r>
              <a:rPr lang="nl-NL" dirty="0"/>
              <a:t>Clustering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9E3BC2-D15D-4C5E-A981-90E2B38521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86200" y="1724766"/>
            <a:ext cx="7315200" cy="5240005"/>
          </a:xfrm>
        </p:spPr>
        <p:txBody>
          <a:bodyPr/>
          <a:lstStyle/>
          <a:p>
            <a:r>
              <a:rPr lang="nl-NL" sz="3200" dirty="0"/>
              <a:t>We finished a verification measure for the number of clusters </a:t>
            </a:r>
          </a:p>
          <a:p>
            <a:r>
              <a:rPr lang="nl-NL" sz="3200" dirty="0"/>
              <a:t>We Generated the clusters for all different models, stations, and scenarios</a:t>
            </a:r>
          </a:p>
          <a:p>
            <a:r>
              <a:rPr lang="nl-NL" sz="3200" dirty="0"/>
              <a:t>Finally, we combined this with the code that analyzes the changes between the early and late years</a:t>
            </a:r>
          </a:p>
        </p:txBody>
      </p:sp>
    </p:spTree>
    <p:extLst>
      <p:ext uri="{BB962C8B-B14F-4D97-AF65-F5344CB8AC3E}">
        <p14:creationId xmlns:p14="http://schemas.microsoft.com/office/powerpoint/2010/main" val="923956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3.7037E-6 L 0.00052 -0.13334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" y="-66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3.7037E-6 L 0.00052 -0.13334 " pathEditMode="relative" rAng="0" ptsTypes="AA">
                                      <p:cBhvr>
                                        <p:cTn id="27" dur="2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" y="-66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3.7037E-6 L 0.00052 -0.13334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" y="-66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3" grpId="1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"/>
          <p:cNvSpPr/>
          <p:nvPr/>
        </p:nvSpPr>
        <p:spPr>
          <a:xfrm>
            <a:off x="0" y="-5475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02" name="Google Shape;102;p3"/>
          <p:cNvSpPr/>
          <p:nvPr/>
        </p:nvSpPr>
        <p:spPr>
          <a:xfrm>
            <a:off x="-1" y="758953"/>
            <a:ext cx="3577575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3"/>
          <p:cNvSpPr txBox="1">
            <a:spLocks noGrp="1"/>
          </p:cNvSpPr>
          <p:nvPr>
            <p:ph type="title"/>
          </p:nvPr>
        </p:nvSpPr>
        <p:spPr>
          <a:xfrm>
            <a:off x="252919" y="1123837"/>
            <a:ext cx="2947482" cy="1038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60"/>
              <a:buFont typeface="Corbel"/>
              <a:buNone/>
            </a:pPr>
            <a:r>
              <a:rPr lang="nl-NL" sz="3200" dirty="0"/>
              <a:t>Analyzing the clusters</a:t>
            </a:r>
            <a:endParaRPr sz="4800" dirty="0"/>
          </a:p>
        </p:txBody>
      </p:sp>
      <p:sp>
        <p:nvSpPr>
          <p:cNvPr id="105" name="Google Shape;105;p3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8627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104;p3"/>
          <p:cNvSpPr txBox="1">
            <a:spLocks/>
          </p:cNvSpPr>
          <p:nvPr/>
        </p:nvSpPr>
        <p:spPr>
          <a:xfrm>
            <a:off x="252919" y="2162013"/>
            <a:ext cx="2947482" cy="3986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●"/>
              <a:defRPr sz="20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●"/>
              <a:defRPr sz="18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●"/>
              <a:defRPr sz="16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●"/>
              <a:defRPr sz="14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●"/>
              <a:defRPr sz="14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●"/>
              <a:defRPr sz="14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●"/>
              <a:defRPr sz="14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●"/>
              <a:defRPr sz="14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SzPts val="1800"/>
              <a:buFont typeface="Noto Sans Symbols"/>
              <a:buChar char="●"/>
              <a:defRPr sz="14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indent="0">
              <a:lnSpc>
                <a:spcPct val="80000"/>
              </a:lnSpc>
              <a:spcBef>
                <a:spcPts val="0"/>
              </a:spcBef>
              <a:buFont typeface="Noto Sans Symbols"/>
              <a:buNone/>
            </a:pPr>
            <a:r>
              <a:rPr lang="en-US" sz="1600" dirty="0">
                <a:solidFill>
                  <a:srgbClr val="FFFFFF"/>
                </a:solidFill>
              </a:rPr>
              <a:t>As an example we can compare two models with the two different scenarios. </a:t>
            </a:r>
          </a:p>
          <a:p>
            <a:pPr marL="0" indent="0">
              <a:lnSpc>
                <a:spcPct val="80000"/>
              </a:lnSpc>
              <a:spcBef>
                <a:spcPts val="0"/>
              </a:spcBef>
              <a:buFont typeface="Noto Sans Symbols"/>
              <a:buNone/>
            </a:pPr>
            <a:endParaRPr lang="en-US" sz="1600" dirty="0">
              <a:solidFill>
                <a:srgbClr val="FFFFFF"/>
              </a:solidFill>
            </a:endParaRPr>
          </a:p>
          <a:p>
            <a:pPr marL="0" indent="0">
              <a:lnSpc>
                <a:spcPct val="80000"/>
              </a:lnSpc>
              <a:spcBef>
                <a:spcPts val="0"/>
              </a:spcBef>
              <a:buFont typeface="Noto Sans Symbols"/>
              <a:buNone/>
            </a:pPr>
            <a:r>
              <a:rPr lang="en-US" sz="1600" dirty="0">
                <a:solidFill>
                  <a:srgbClr val="FFFFFF"/>
                </a:solidFill>
              </a:rPr>
              <a:t>Here, one can see that the MOHC predicts an extreme rise in temperature while CNRM is more or less the average of the models, so we can compare those</a:t>
            </a:r>
            <a:endParaRPr lang="en-US" sz="1600" dirty="0"/>
          </a:p>
          <a:p>
            <a:pPr marL="0" indent="0">
              <a:lnSpc>
                <a:spcPct val="80000"/>
              </a:lnSpc>
              <a:spcBef>
                <a:spcPts val="0"/>
              </a:spcBef>
              <a:buFont typeface="Noto Sans Symbols"/>
              <a:buNone/>
            </a:pPr>
            <a:endParaRPr lang="en-US" sz="1600" dirty="0">
              <a:solidFill>
                <a:srgbClr val="FFFFFF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5098CB-477C-49C5-A593-0D2B36B41D2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408301" y="1123837"/>
            <a:ext cx="4199663" cy="4695987"/>
          </a:xfrm>
          <a:prstGeom prst="rect">
            <a:avLst/>
          </a:prstGeom>
        </p:spPr>
      </p:pic>
      <p:sp>
        <p:nvSpPr>
          <p:cNvPr id="12" name="Google Shape;104;p3">
            <a:extLst>
              <a:ext uri="{FF2B5EF4-FFF2-40B4-BE49-F238E27FC236}">
                <a16:creationId xmlns:a16="http://schemas.microsoft.com/office/drawing/2014/main" id="{DF79AF33-D23C-473B-89C1-ADD7516DFA94}"/>
              </a:ext>
            </a:extLst>
          </p:cNvPr>
          <p:cNvSpPr txBox="1">
            <a:spLocks/>
          </p:cNvSpPr>
          <p:nvPr/>
        </p:nvSpPr>
        <p:spPr>
          <a:xfrm>
            <a:off x="6222459" y="758952"/>
            <a:ext cx="2947482" cy="3986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●"/>
              <a:defRPr sz="20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●"/>
              <a:defRPr sz="18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●"/>
              <a:defRPr sz="16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●"/>
              <a:defRPr sz="14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●"/>
              <a:defRPr sz="14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●"/>
              <a:defRPr sz="14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●"/>
              <a:defRPr sz="14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●"/>
              <a:defRPr sz="14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SzPts val="1800"/>
              <a:buFont typeface="Noto Sans Symbols"/>
              <a:buChar char="●"/>
              <a:defRPr sz="14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indent="0">
              <a:lnSpc>
                <a:spcPct val="80000"/>
              </a:lnSpc>
              <a:spcBef>
                <a:spcPts val="0"/>
              </a:spcBef>
              <a:buFont typeface="Noto Sans Symbols"/>
              <a:buNone/>
            </a:pPr>
            <a:r>
              <a:rPr lang="en-US" sz="1600" dirty="0">
                <a:solidFill>
                  <a:schemeClr val="tx1"/>
                </a:solidFill>
              </a:rPr>
              <a:t>Figure from the pre-analysis</a:t>
            </a:r>
          </a:p>
        </p:txBody>
      </p:sp>
    </p:spTree>
    <p:extLst>
      <p:ext uri="{BB962C8B-B14F-4D97-AF65-F5344CB8AC3E}">
        <p14:creationId xmlns:p14="http://schemas.microsoft.com/office/powerpoint/2010/main" val="13824233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"/>
          <p:cNvSpPr/>
          <p:nvPr/>
        </p:nvSpPr>
        <p:spPr>
          <a:xfrm>
            <a:off x="0" y="-5475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02" name="Google Shape;102;p3"/>
          <p:cNvSpPr/>
          <p:nvPr/>
        </p:nvSpPr>
        <p:spPr>
          <a:xfrm>
            <a:off x="-1" y="758953"/>
            <a:ext cx="3577575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3"/>
          <p:cNvSpPr txBox="1">
            <a:spLocks noGrp="1"/>
          </p:cNvSpPr>
          <p:nvPr>
            <p:ph type="title"/>
          </p:nvPr>
        </p:nvSpPr>
        <p:spPr>
          <a:xfrm>
            <a:off x="252919" y="1123837"/>
            <a:ext cx="2947482" cy="1038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60"/>
              <a:buFont typeface="Corbel"/>
              <a:buNone/>
            </a:pPr>
            <a:r>
              <a:rPr lang="nl-NL" sz="3200" dirty="0"/>
              <a:t>Clustering verification</a:t>
            </a:r>
            <a:endParaRPr sz="4800" dirty="0"/>
          </a:p>
        </p:txBody>
      </p:sp>
      <p:sp>
        <p:nvSpPr>
          <p:cNvPr id="105" name="Google Shape;105;p3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8627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104;p3"/>
          <p:cNvSpPr txBox="1">
            <a:spLocks/>
          </p:cNvSpPr>
          <p:nvPr/>
        </p:nvSpPr>
        <p:spPr>
          <a:xfrm>
            <a:off x="252919" y="2162013"/>
            <a:ext cx="2947482" cy="3986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●"/>
              <a:defRPr sz="20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●"/>
              <a:defRPr sz="18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●"/>
              <a:defRPr sz="16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●"/>
              <a:defRPr sz="14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●"/>
              <a:defRPr sz="14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●"/>
              <a:defRPr sz="14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●"/>
              <a:defRPr sz="14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●"/>
              <a:defRPr sz="14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SzPts val="1800"/>
              <a:buFont typeface="Noto Sans Symbols"/>
              <a:buChar char="●"/>
              <a:defRPr sz="14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indent="0">
              <a:lnSpc>
                <a:spcPct val="80000"/>
              </a:lnSpc>
              <a:spcBef>
                <a:spcPts val="0"/>
              </a:spcBef>
              <a:buFont typeface="Noto Sans Symbols"/>
              <a:buNone/>
            </a:pPr>
            <a:r>
              <a:rPr lang="en-US" sz="1600" dirty="0">
                <a:solidFill>
                  <a:srgbClr val="FFFFFF"/>
                </a:solidFill>
              </a:rPr>
              <a:t>As an example we can compare two models with the two different scenarios. </a:t>
            </a:r>
          </a:p>
          <a:p>
            <a:pPr marL="0" indent="0">
              <a:lnSpc>
                <a:spcPct val="80000"/>
              </a:lnSpc>
              <a:spcBef>
                <a:spcPts val="0"/>
              </a:spcBef>
              <a:buFont typeface="Noto Sans Symbols"/>
              <a:buNone/>
            </a:pPr>
            <a:endParaRPr lang="en-US" sz="1600" dirty="0">
              <a:solidFill>
                <a:srgbClr val="FFFFFF"/>
              </a:solidFill>
            </a:endParaRPr>
          </a:p>
          <a:p>
            <a:pPr marL="0" indent="0">
              <a:lnSpc>
                <a:spcPct val="80000"/>
              </a:lnSpc>
              <a:spcBef>
                <a:spcPts val="0"/>
              </a:spcBef>
              <a:buFont typeface="Noto Sans Symbols"/>
              <a:buNone/>
            </a:pPr>
            <a:r>
              <a:rPr lang="en-US" sz="1600" dirty="0">
                <a:solidFill>
                  <a:srgbClr val="FFFFFF"/>
                </a:solidFill>
              </a:rPr>
              <a:t>Here, one can see that the MOHC predicts an extreme rise in temperature while CNRM is more or less the average of the models, so we can compare those</a:t>
            </a:r>
            <a:endParaRPr lang="en-US" sz="1600" dirty="0"/>
          </a:p>
          <a:p>
            <a:pPr marL="0" indent="0">
              <a:lnSpc>
                <a:spcPct val="80000"/>
              </a:lnSpc>
              <a:spcBef>
                <a:spcPts val="0"/>
              </a:spcBef>
              <a:buFont typeface="Noto Sans Symbols"/>
              <a:buNone/>
            </a:pPr>
            <a:endParaRPr lang="en-US" sz="1600" dirty="0">
              <a:solidFill>
                <a:srgbClr val="FFFFFF"/>
              </a:solidFill>
            </a:endParaRPr>
          </a:p>
        </p:txBody>
      </p:sp>
      <p:sp>
        <p:nvSpPr>
          <p:cNvPr id="12" name="Google Shape;104;p3">
            <a:extLst>
              <a:ext uri="{FF2B5EF4-FFF2-40B4-BE49-F238E27FC236}">
                <a16:creationId xmlns:a16="http://schemas.microsoft.com/office/drawing/2014/main" id="{DF79AF33-D23C-473B-89C1-ADD7516DFA94}"/>
              </a:ext>
            </a:extLst>
          </p:cNvPr>
          <p:cNvSpPr txBox="1">
            <a:spLocks/>
          </p:cNvSpPr>
          <p:nvPr/>
        </p:nvSpPr>
        <p:spPr>
          <a:xfrm>
            <a:off x="6222459" y="758952"/>
            <a:ext cx="2947482" cy="3986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●"/>
              <a:defRPr sz="20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●"/>
              <a:defRPr sz="18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●"/>
              <a:defRPr sz="16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●"/>
              <a:defRPr sz="14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●"/>
              <a:defRPr sz="14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●"/>
              <a:defRPr sz="14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●"/>
              <a:defRPr sz="14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●"/>
              <a:defRPr sz="14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SzPts val="1800"/>
              <a:buFont typeface="Noto Sans Symbols"/>
              <a:buChar char="●"/>
              <a:defRPr sz="14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indent="0">
              <a:lnSpc>
                <a:spcPct val="80000"/>
              </a:lnSpc>
              <a:spcBef>
                <a:spcPts val="0"/>
              </a:spcBef>
              <a:buFont typeface="Noto Sans Symbols"/>
              <a:buNone/>
            </a:pPr>
            <a:r>
              <a:rPr lang="en-US" sz="1600" dirty="0">
                <a:solidFill>
                  <a:schemeClr val="tx1"/>
                </a:solidFill>
              </a:rPr>
              <a:t>Figure from the pre-analysis</a:t>
            </a:r>
          </a:p>
        </p:txBody>
      </p:sp>
    </p:spTree>
    <p:extLst>
      <p:ext uri="{BB962C8B-B14F-4D97-AF65-F5344CB8AC3E}">
        <p14:creationId xmlns:p14="http://schemas.microsoft.com/office/powerpoint/2010/main" val="22861393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EDA7B5E-BDEF-4B5D-A5AC-266A3F4622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3182" y="1013247"/>
            <a:ext cx="8526437" cy="3169995"/>
          </a:xfrm>
          <a:prstGeom prst="rect">
            <a:avLst/>
          </a:prstGeom>
        </p:spPr>
      </p:pic>
      <p:sp>
        <p:nvSpPr>
          <p:cNvPr id="102" name="Google Shape;102;p3"/>
          <p:cNvSpPr/>
          <p:nvPr/>
        </p:nvSpPr>
        <p:spPr>
          <a:xfrm>
            <a:off x="-1" y="758953"/>
            <a:ext cx="3577575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3"/>
          <p:cNvSpPr txBox="1">
            <a:spLocks noGrp="1"/>
          </p:cNvSpPr>
          <p:nvPr>
            <p:ph type="title"/>
          </p:nvPr>
        </p:nvSpPr>
        <p:spPr>
          <a:xfrm>
            <a:off x="252919" y="1123837"/>
            <a:ext cx="2947482" cy="1038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60"/>
              <a:buFont typeface="Corbel"/>
              <a:buNone/>
            </a:pPr>
            <a:r>
              <a:rPr lang="nl-NL" sz="3200" dirty="0"/>
              <a:t>Validating the clusters</a:t>
            </a:r>
            <a:endParaRPr sz="4800" dirty="0"/>
          </a:p>
        </p:txBody>
      </p:sp>
      <p:sp>
        <p:nvSpPr>
          <p:cNvPr id="9" name="Google Shape;104;p3"/>
          <p:cNvSpPr txBox="1">
            <a:spLocks/>
          </p:cNvSpPr>
          <p:nvPr/>
        </p:nvSpPr>
        <p:spPr>
          <a:xfrm>
            <a:off x="252919" y="2097098"/>
            <a:ext cx="2947482" cy="40627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●"/>
              <a:defRPr sz="20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●"/>
              <a:defRPr sz="18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●"/>
              <a:defRPr sz="16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●"/>
              <a:defRPr sz="14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●"/>
              <a:defRPr sz="14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●"/>
              <a:defRPr sz="14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●"/>
              <a:defRPr sz="14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●"/>
              <a:defRPr sz="14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SzPts val="1800"/>
              <a:buFont typeface="Noto Sans Symbols"/>
              <a:buChar char="●"/>
              <a:defRPr sz="14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indent="0">
              <a:lnSpc>
                <a:spcPct val="80000"/>
              </a:lnSpc>
              <a:spcBef>
                <a:spcPts val="0"/>
              </a:spcBef>
              <a:buFont typeface="Noto Sans Symbols"/>
              <a:buNone/>
            </a:pPr>
            <a:r>
              <a:rPr lang="en-US" sz="1600" dirty="0">
                <a:solidFill>
                  <a:srgbClr val="FFFFFF"/>
                </a:solidFill>
              </a:rPr>
              <a:t>The number of clusters that we have used (often either 2 or 4) had been chosen on intuition.  </a:t>
            </a:r>
          </a:p>
          <a:p>
            <a:pPr marL="0" indent="0">
              <a:lnSpc>
                <a:spcPct val="80000"/>
              </a:lnSpc>
              <a:spcBef>
                <a:spcPts val="0"/>
              </a:spcBef>
              <a:buFont typeface="Noto Sans Symbols"/>
              <a:buNone/>
            </a:pPr>
            <a:endParaRPr lang="en-US" sz="1600" dirty="0">
              <a:solidFill>
                <a:srgbClr val="FFFFFF"/>
              </a:solidFill>
            </a:endParaRPr>
          </a:p>
          <a:p>
            <a:pPr marL="0" indent="0">
              <a:lnSpc>
                <a:spcPct val="80000"/>
              </a:lnSpc>
              <a:spcBef>
                <a:spcPts val="0"/>
              </a:spcBef>
              <a:buFont typeface="Noto Sans Symbols"/>
              <a:buNone/>
            </a:pPr>
            <a:r>
              <a:rPr lang="en-US" sz="1600" dirty="0">
                <a:solidFill>
                  <a:srgbClr val="FFFFFF"/>
                </a:solidFill>
              </a:rPr>
              <a:t>However, the quality of the clusters can be numerically expressed with validation methods (we used the silhouette score where higher =&gt; better).</a:t>
            </a:r>
          </a:p>
          <a:p>
            <a:pPr marL="0" indent="0">
              <a:lnSpc>
                <a:spcPct val="80000"/>
              </a:lnSpc>
              <a:spcBef>
                <a:spcPts val="0"/>
              </a:spcBef>
              <a:buFont typeface="Noto Sans Symbols"/>
              <a:buNone/>
            </a:pPr>
            <a:endParaRPr lang="en-US" sz="1600" dirty="0">
              <a:solidFill>
                <a:srgbClr val="FFFFFF"/>
              </a:solidFill>
            </a:endParaRPr>
          </a:p>
          <a:p>
            <a:pPr marL="0" indent="0">
              <a:lnSpc>
                <a:spcPct val="80000"/>
              </a:lnSpc>
              <a:spcBef>
                <a:spcPts val="0"/>
              </a:spcBef>
              <a:buFont typeface="Noto Sans Symbols"/>
              <a:buNone/>
            </a:pPr>
            <a:r>
              <a:rPr lang="en-US" sz="1600" dirty="0">
                <a:solidFill>
                  <a:srgbClr val="FFFFFF"/>
                </a:solidFill>
              </a:rPr>
              <a:t>One can observe that there is a steep drop from 2 to 3 clusters and from 4 to 5 clusters. However, in general, the silhouette score decreases when we increase the number of clusters.</a:t>
            </a:r>
          </a:p>
          <a:p>
            <a:pPr marL="0" indent="0">
              <a:lnSpc>
                <a:spcPct val="80000"/>
              </a:lnSpc>
              <a:spcBef>
                <a:spcPts val="0"/>
              </a:spcBef>
              <a:buFont typeface="Noto Sans Symbols"/>
              <a:buNone/>
            </a:pPr>
            <a:r>
              <a:rPr lang="en-US" sz="1600" dirty="0">
                <a:solidFill>
                  <a:srgbClr val="FFFFFF"/>
                </a:solidFill>
              </a:rPr>
              <a:t>However, we feel that 2 clusters hides to much of the information, so we used more.</a:t>
            </a:r>
          </a:p>
          <a:p>
            <a:pPr marL="0" indent="0">
              <a:lnSpc>
                <a:spcPct val="80000"/>
              </a:lnSpc>
              <a:spcBef>
                <a:spcPts val="0"/>
              </a:spcBef>
              <a:buFont typeface="Noto Sans Symbols"/>
              <a:buNone/>
            </a:pPr>
            <a:endParaRPr lang="en-US" sz="1600" dirty="0">
              <a:solidFill>
                <a:srgbClr val="FFFFFF"/>
              </a:solidFill>
            </a:endParaRPr>
          </a:p>
          <a:p>
            <a:pPr marL="0" indent="0">
              <a:lnSpc>
                <a:spcPct val="80000"/>
              </a:lnSpc>
              <a:spcBef>
                <a:spcPts val="0"/>
              </a:spcBef>
              <a:buFont typeface="Noto Sans Symbols"/>
              <a:buNone/>
            </a:pPr>
            <a:endParaRPr lang="en-US" sz="1600" dirty="0"/>
          </a:p>
          <a:p>
            <a:pPr marL="0" indent="0">
              <a:lnSpc>
                <a:spcPct val="80000"/>
              </a:lnSpc>
              <a:spcBef>
                <a:spcPts val="0"/>
              </a:spcBef>
              <a:buFont typeface="Noto Sans Symbols"/>
              <a:buNone/>
            </a:pPr>
            <a:endParaRPr lang="en-US" sz="1600" dirty="0">
              <a:solidFill>
                <a:srgbClr val="FFFFFF"/>
              </a:solidFill>
            </a:endParaRPr>
          </a:p>
        </p:txBody>
      </p:sp>
      <p:sp>
        <p:nvSpPr>
          <p:cNvPr id="105" name="Google Shape;105;p3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8627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644066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A315BA-8636-4ACD-9E8B-D9CFE7E188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661" y="744664"/>
            <a:ext cx="2947482" cy="1756249"/>
          </a:xfrm>
        </p:spPr>
        <p:txBody>
          <a:bodyPr/>
          <a:lstStyle/>
          <a:p>
            <a:r>
              <a:rPr lang="nl-NL" dirty="0"/>
              <a:t>Comparing the stations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C10F54-9E29-4C90-BA82-29D06382BF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6" name="Google Shape;104;p3">
            <a:extLst>
              <a:ext uri="{FF2B5EF4-FFF2-40B4-BE49-F238E27FC236}">
                <a16:creationId xmlns:a16="http://schemas.microsoft.com/office/drawing/2014/main" id="{B7424C61-4ED1-4EA8-A88E-DC8F409BE7E1}"/>
              </a:ext>
            </a:extLst>
          </p:cNvPr>
          <p:cNvSpPr txBox="1">
            <a:spLocks/>
          </p:cNvSpPr>
          <p:nvPr/>
        </p:nvSpPr>
        <p:spPr>
          <a:xfrm>
            <a:off x="252919" y="2310641"/>
            <a:ext cx="2947482" cy="3838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●"/>
              <a:defRPr sz="20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●"/>
              <a:defRPr sz="18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●"/>
              <a:defRPr sz="16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●"/>
              <a:defRPr sz="14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●"/>
              <a:defRPr sz="14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●"/>
              <a:defRPr sz="14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●"/>
              <a:defRPr sz="14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●"/>
              <a:defRPr sz="14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SzPts val="1800"/>
              <a:buFont typeface="Noto Sans Symbols"/>
              <a:buChar char="●"/>
              <a:defRPr sz="14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indent="0">
              <a:lnSpc>
                <a:spcPct val="80000"/>
              </a:lnSpc>
              <a:spcBef>
                <a:spcPts val="0"/>
              </a:spcBef>
              <a:buFont typeface="Noto Sans Symbols"/>
              <a:buNone/>
            </a:pPr>
            <a:r>
              <a:rPr lang="en-US" sz="1600" dirty="0">
                <a:solidFill>
                  <a:srgbClr val="FFFFFF"/>
                </a:solidFill>
              </a:rPr>
              <a:t>Secondly, we created the following charts which summarize all of the data from all stations for one model and one scenario.</a:t>
            </a:r>
          </a:p>
          <a:p>
            <a:pPr marL="0" indent="0">
              <a:lnSpc>
                <a:spcPct val="80000"/>
              </a:lnSpc>
              <a:spcBef>
                <a:spcPts val="0"/>
              </a:spcBef>
              <a:buFont typeface="Noto Sans Symbols"/>
              <a:buNone/>
            </a:pPr>
            <a:endParaRPr lang="en-US" sz="1600" dirty="0">
              <a:solidFill>
                <a:srgbClr val="FFFFFF"/>
              </a:solidFill>
            </a:endParaRPr>
          </a:p>
          <a:p>
            <a:pPr marL="0" indent="0">
              <a:lnSpc>
                <a:spcPct val="80000"/>
              </a:lnSpc>
              <a:spcBef>
                <a:spcPts val="0"/>
              </a:spcBef>
              <a:buFont typeface="Noto Sans Symbols"/>
              <a:buNone/>
            </a:pPr>
            <a:r>
              <a:rPr lang="en-US" sz="1600" dirty="0">
                <a:solidFill>
                  <a:srgbClr val="FFFFFF"/>
                </a:solidFill>
              </a:rPr>
              <a:t>We are going to use it in the pre-analysis in the report in order to point out what the interesting cases are .</a:t>
            </a:r>
          </a:p>
          <a:p>
            <a:pPr marL="0" indent="0">
              <a:lnSpc>
                <a:spcPct val="80000"/>
              </a:lnSpc>
              <a:spcBef>
                <a:spcPts val="0"/>
              </a:spcBef>
              <a:buFont typeface="Noto Sans Symbols"/>
              <a:buNone/>
            </a:pPr>
            <a:endParaRPr lang="en-US" sz="1600" dirty="0">
              <a:solidFill>
                <a:srgbClr val="FFFFFF"/>
              </a:solidFill>
            </a:endParaRPr>
          </a:p>
          <a:p>
            <a:pPr marL="0" indent="0">
              <a:lnSpc>
                <a:spcPct val="80000"/>
              </a:lnSpc>
              <a:spcBef>
                <a:spcPts val="0"/>
              </a:spcBef>
              <a:buFont typeface="Noto Sans Symbols"/>
              <a:buNone/>
            </a:pPr>
            <a:r>
              <a:rPr lang="en-US" sz="1600" dirty="0">
                <a:solidFill>
                  <a:srgbClr val="FFFFFF"/>
                </a:solidFill>
              </a:rPr>
              <a:t>One word of warning, it is rather big and definitely won’t be used in the final presentation.</a:t>
            </a:r>
          </a:p>
          <a:p>
            <a:pPr marL="0" indent="0">
              <a:lnSpc>
                <a:spcPct val="80000"/>
              </a:lnSpc>
              <a:spcBef>
                <a:spcPts val="0"/>
              </a:spcBef>
              <a:buFont typeface="Noto Sans Symbols"/>
              <a:buNone/>
            </a:pPr>
            <a:endParaRPr lang="en-US" sz="1600" dirty="0">
              <a:solidFill>
                <a:srgbClr val="FFFFFF"/>
              </a:solidFill>
            </a:endParaRPr>
          </a:p>
          <a:p>
            <a:pPr marL="0" indent="0">
              <a:lnSpc>
                <a:spcPct val="80000"/>
              </a:lnSpc>
              <a:spcBef>
                <a:spcPts val="0"/>
              </a:spcBef>
              <a:buFont typeface="Noto Sans Symbols"/>
              <a:buNone/>
            </a:pPr>
            <a:r>
              <a:rPr lang="en-US" sz="1600" dirty="0">
                <a:solidFill>
                  <a:srgbClr val="FFFFFF"/>
                </a:solidFill>
              </a:rPr>
              <a:t>Each row represents a variable, the left and right column are the extreme days (highest and lowest 10 %)</a:t>
            </a:r>
          </a:p>
          <a:p>
            <a:pPr marL="0" indent="0">
              <a:lnSpc>
                <a:spcPct val="80000"/>
              </a:lnSpc>
              <a:spcBef>
                <a:spcPts val="0"/>
              </a:spcBef>
              <a:buFont typeface="Noto Sans Symbols"/>
              <a:buNone/>
            </a:pPr>
            <a:endParaRPr lang="en-US" sz="2800" dirty="0">
              <a:solidFill>
                <a:srgbClr val="FFFFFF"/>
              </a:solidFill>
            </a:endParaRPr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1C35D9B3-C3A0-4371-AD41-09D6C1A9B6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5424" y="-4572"/>
            <a:ext cx="40886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312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A315BA-8636-4ACD-9E8B-D9CFE7E188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661" y="744664"/>
            <a:ext cx="2947482" cy="1756249"/>
          </a:xfrm>
        </p:spPr>
        <p:txBody>
          <a:bodyPr/>
          <a:lstStyle/>
          <a:p>
            <a:r>
              <a:rPr lang="nl-NL" dirty="0"/>
              <a:t>Comparing the different models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C10F54-9E29-4C90-BA82-29D06382BF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5" name="Picture 4" descr="A screenshot of text&#10;&#10;Description automatically generated">
            <a:extLst>
              <a:ext uri="{FF2B5EF4-FFF2-40B4-BE49-F238E27FC236}">
                <a16:creationId xmlns:a16="http://schemas.microsoft.com/office/drawing/2014/main" id="{FEF05460-C7B0-4FE9-9572-6C80D3A17B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6207" y="1165289"/>
            <a:ext cx="8333386" cy="4220552"/>
          </a:xfrm>
          <a:prstGeom prst="rect">
            <a:avLst/>
          </a:prstGeom>
        </p:spPr>
      </p:pic>
      <p:sp>
        <p:nvSpPr>
          <p:cNvPr id="6" name="Google Shape;104;p3">
            <a:extLst>
              <a:ext uri="{FF2B5EF4-FFF2-40B4-BE49-F238E27FC236}">
                <a16:creationId xmlns:a16="http://schemas.microsoft.com/office/drawing/2014/main" id="{B7424C61-4ED1-4EA8-A88E-DC8F409BE7E1}"/>
              </a:ext>
            </a:extLst>
          </p:cNvPr>
          <p:cNvSpPr txBox="1">
            <a:spLocks/>
          </p:cNvSpPr>
          <p:nvPr/>
        </p:nvSpPr>
        <p:spPr>
          <a:xfrm>
            <a:off x="252919" y="2633691"/>
            <a:ext cx="2947482" cy="3515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●"/>
              <a:defRPr sz="20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●"/>
              <a:defRPr sz="18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●"/>
              <a:defRPr sz="16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●"/>
              <a:defRPr sz="14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●"/>
              <a:defRPr sz="14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●"/>
              <a:defRPr sz="14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●"/>
              <a:defRPr sz="14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●"/>
              <a:defRPr sz="14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SzPts val="1800"/>
              <a:buFont typeface="Noto Sans Symbols"/>
              <a:buChar char="●"/>
              <a:defRPr sz="14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indent="0">
              <a:lnSpc>
                <a:spcPct val="80000"/>
              </a:lnSpc>
              <a:spcBef>
                <a:spcPts val="0"/>
              </a:spcBef>
              <a:buFont typeface="Noto Sans Symbols"/>
              <a:buNone/>
            </a:pPr>
            <a:r>
              <a:rPr lang="en-US" sz="1600" dirty="0">
                <a:solidFill>
                  <a:srgbClr val="FFFFFF"/>
                </a:solidFill>
              </a:rPr>
              <a:t>In order to analyze the differences between the models, we constructed the 4 clusters for every station, model, and scenario. </a:t>
            </a:r>
          </a:p>
          <a:p>
            <a:pPr marL="0" indent="0">
              <a:lnSpc>
                <a:spcPct val="80000"/>
              </a:lnSpc>
              <a:spcBef>
                <a:spcPts val="0"/>
              </a:spcBef>
              <a:buFont typeface="Noto Sans Symbols"/>
              <a:buNone/>
            </a:pPr>
            <a:endParaRPr lang="en-US" sz="1600" dirty="0">
              <a:solidFill>
                <a:srgbClr val="FFFFFF"/>
              </a:solidFill>
            </a:endParaRPr>
          </a:p>
          <a:p>
            <a:pPr marL="0" indent="0">
              <a:lnSpc>
                <a:spcPct val="80000"/>
              </a:lnSpc>
              <a:spcBef>
                <a:spcPts val="0"/>
              </a:spcBef>
              <a:buFont typeface="Noto Sans Symbols"/>
              <a:buNone/>
            </a:pPr>
            <a:r>
              <a:rPr lang="en-US" sz="1600" dirty="0">
                <a:solidFill>
                  <a:srgbClr val="FFFFFF"/>
                </a:solidFill>
              </a:rPr>
              <a:t>These are a lot of numbers for one slide, but the </a:t>
            </a:r>
            <a:r>
              <a:rPr lang="en-US" sz="1600" dirty="0">
                <a:solidFill>
                  <a:srgbClr val="FF0000"/>
                </a:solidFill>
              </a:rPr>
              <a:t>colors </a:t>
            </a:r>
            <a:r>
              <a:rPr lang="en-US" sz="1600" dirty="0">
                <a:solidFill>
                  <a:schemeClr val="bg1"/>
                </a:solidFill>
              </a:rPr>
              <a:t>are more important: the more the colors vary along one column, the less the models agree.</a:t>
            </a:r>
          </a:p>
          <a:p>
            <a:pPr marL="0" indent="0">
              <a:lnSpc>
                <a:spcPct val="80000"/>
              </a:lnSpc>
              <a:spcBef>
                <a:spcPts val="0"/>
              </a:spcBef>
              <a:buFont typeface="Noto Sans Symbols"/>
              <a:buNone/>
            </a:pPr>
            <a:endParaRPr lang="en-US" sz="1600" dirty="0">
              <a:solidFill>
                <a:schemeClr val="bg1"/>
              </a:solidFill>
            </a:endParaRPr>
          </a:p>
          <a:p>
            <a:pPr marL="0" indent="0">
              <a:lnSpc>
                <a:spcPct val="8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bg1"/>
                </a:solidFill>
              </a:rPr>
              <a:t>Model 1: CNRM-CERFACS-CNRM-CM5</a:t>
            </a:r>
            <a:endParaRPr lang="en-US" sz="1600" dirty="0">
              <a:solidFill>
                <a:srgbClr val="FFFFFF"/>
              </a:solidFill>
            </a:endParaRPr>
          </a:p>
          <a:p>
            <a:pPr marL="0" indent="0">
              <a:lnSpc>
                <a:spcPct val="80000"/>
              </a:lnSpc>
              <a:spcBef>
                <a:spcPts val="0"/>
              </a:spcBef>
              <a:buFont typeface="Noto Sans Symbols"/>
              <a:buNone/>
            </a:pPr>
            <a:endParaRPr lang="en-US" sz="2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8600447"/>
      </p:ext>
    </p:extLst>
  </p:cSld>
  <p:clrMapOvr>
    <a:masterClrMapping/>
  </p:clrMapOvr>
</p:sld>
</file>

<file path=ppt/theme/theme1.xml><?xml version="1.0" encoding="utf-8"?>
<a:theme xmlns:a="http://schemas.openxmlformats.org/drawingml/2006/main" name="Frame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598</TotalTime>
  <Words>966</Words>
  <Application>Microsoft Office PowerPoint</Application>
  <PresentationFormat>Widescreen</PresentationFormat>
  <Paragraphs>95</Paragraphs>
  <Slides>16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Corbel</vt:lpstr>
      <vt:lpstr>Arial</vt:lpstr>
      <vt:lpstr>Noto Sans Symbols</vt:lpstr>
      <vt:lpstr>Frame</vt:lpstr>
      <vt:lpstr>Climate Change project update: week 5</vt:lpstr>
      <vt:lpstr>Github</vt:lpstr>
      <vt:lpstr>This week we worked on:</vt:lpstr>
      <vt:lpstr>Clustering</vt:lpstr>
      <vt:lpstr>Analyzing the clusters</vt:lpstr>
      <vt:lpstr>Clustering verification</vt:lpstr>
      <vt:lpstr>Validating the clusters</vt:lpstr>
      <vt:lpstr>Comparing the stations</vt:lpstr>
      <vt:lpstr>Comparing the different models</vt:lpstr>
      <vt:lpstr>Comparing the different models</vt:lpstr>
      <vt:lpstr>Comparing the different models</vt:lpstr>
      <vt:lpstr>Comparing the different models</vt:lpstr>
      <vt:lpstr>Comparing the different models</vt:lpstr>
      <vt:lpstr>Clustering final remarks</vt:lpstr>
      <vt:lpstr>Model prediction</vt:lpstr>
      <vt:lpstr>Model Prediction using dense ANN’s final remarks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Climate Change project update: week 3</dc:title>
  <cp:lastModifiedBy>Simon van Oosterom</cp:lastModifiedBy>
  <cp:revision>24</cp:revision>
  <dcterms:modified xsi:type="dcterms:W3CDTF">2020-05-18T20:18:10Z</dcterms:modified>
</cp:coreProperties>
</file>